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60"/>
        <p:guide pos="2856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Google Shape;86;p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7" name="Google Shape;87;p1:notes"/>
          <p:cNvSpPr txBox="1"/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2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7" name="Google Shape;157;p9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4" name="Google Shape;164;p10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2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0" name="Google Shape;100;p3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8" name="Google Shape;108;p4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5" name="Google Shape;115;p5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03e969d9c_0_0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b03e969d9c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5" name="Google Shape;125;gb03e969d9c_0_0:notes"/>
          <p:cNvSpPr txBox="1"/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 panose="020B0604020202020204"/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3" name="Google Shape;133;p6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2" name="Google Shape;142;p7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9" name="Google Shape;149;p8:notes"/>
          <p:cNvSpPr/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1"/>
          <p:cNvSpPr txBox="1"/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1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1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1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2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2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8" name="Google Shape;28;p14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4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4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5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5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5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6"/>
          <p:cNvSpPr txBox="1"/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6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7"/>
          <p:cNvSpPr txBox="1"/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7" name="Google Shape;47;p17"/>
          <p:cNvSpPr txBox="1"/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7"/>
          <p:cNvSpPr txBox="1"/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9" name="Google Shape;49;p17"/>
          <p:cNvSpPr txBox="1"/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7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7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8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8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8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9"/>
          <p:cNvSpPr txBox="1"/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9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9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9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/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68" name="Google Shape;68;p20"/>
          <p:cNvSpPr txBox="1"/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20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1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 descr="Laser technology, definition, applications, and challenges ...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22804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>
            <p:ph type="title"/>
          </p:nvPr>
        </p:nvSpPr>
        <p:spPr>
          <a:xfrm>
            <a:off x="1143000" y="1553767"/>
            <a:ext cx="6697266" cy="1607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FFFFCC"/>
              </a:buClr>
              <a:buSzPts val="3959"/>
              <a:buFont typeface="Georgia" panose="02040502050405020303"/>
              <a:buNone/>
            </a:pPr>
            <a:r>
              <a:rPr lang="en-US" sz="3960" i="1">
                <a:solidFill>
                  <a:srgbClr val="FFFF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“Laser Technology and Applications”</a:t>
            </a:r>
            <a:br>
              <a:rPr lang="en-US" sz="3960" i="1">
                <a:solidFill>
                  <a:srgbClr val="FFFF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br>
              <a:rPr lang="en-US" sz="3960" i="1">
                <a:solidFill>
                  <a:srgbClr val="FFFF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3960" i="1">
                <a:solidFill>
                  <a:srgbClr val="FFFF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16B1NPH533</a:t>
            </a:r>
            <a:br>
              <a:rPr lang="en-US" sz="3960" i="1">
                <a:solidFill>
                  <a:srgbClr val="FFFF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</a:br>
            <a:r>
              <a:rPr lang="en-US" sz="3960" i="1">
                <a:solidFill>
                  <a:srgbClr val="FFFF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Lecture 38</a:t>
            </a:r>
            <a:br>
              <a:rPr lang="en-US" sz="3960">
                <a:solidFill>
                  <a:srgbClr val="FFFFCC"/>
                </a:solidFill>
              </a:rPr>
            </a:br>
            <a:endParaRPr sz="3960">
              <a:solidFill>
                <a:srgbClr val="FFFFCC"/>
              </a:solidFill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2554993" y="4800600"/>
            <a:ext cx="6131807" cy="1754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❑"/>
            </a:pPr>
            <a:r>
              <a:rPr lang="en-US" sz="2400" b="0" i="1" u="none" strike="noStrike" cap="none">
                <a:solidFill>
                  <a:schemeClr val="lt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Carbon dioxide laser</a:t>
            </a:r>
            <a:endParaRPr lang="en-US" sz="2400" b="0" i="1" u="none" strike="noStrike" cap="none">
              <a:solidFill>
                <a:schemeClr val="lt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❑"/>
            </a:pPr>
            <a:r>
              <a:rPr lang="en-US" sz="2400" b="0" i="1" u="none" strike="noStrike" cap="none">
                <a:solidFill>
                  <a:schemeClr val="lt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Excimer laser  </a:t>
            </a:r>
            <a:endParaRPr sz="2400" b="0" i="1" u="none" strike="noStrike" cap="none">
              <a:solidFill>
                <a:schemeClr val="lt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-152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oto Sans Symbols"/>
              <a:buChar char="❑"/>
            </a:pPr>
            <a:r>
              <a:rPr lang="en-US" sz="2400" b="0" i="1" u="none" strike="noStrike" cap="none">
                <a:solidFill>
                  <a:schemeClr val="lt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Chemical Laser</a:t>
            </a:r>
            <a:endParaRPr sz="2400" b="0" i="1" u="none" strike="noStrike" cap="none">
              <a:solidFill>
                <a:schemeClr val="lt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"/>
          <p:cNvSpPr/>
          <p:nvPr/>
        </p:nvSpPr>
        <p:spPr>
          <a:xfrm>
            <a:off x="304800" y="0"/>
            <a:ext cx="8458200" cy="3592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68125" tIns="174550" rIns="0" bIns="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3200"/>
              <a:buFont typeface="Georgia" panose="02040502050405020303"/>
              <a:buNone/>
            </a:pPr>
            <a:r>
              <a:rPr lang="en-US" sz="3200" b="1" i="0" u="none" strike="noStrike" cap="none">
                <a:solidFill>
                  <a:srgbClr val="FF9900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Chemical Lasers</a:t>
            </a:r>
            <a:endParaRPr lang="en-US" sz="3200" b="1" i="0" u="none" strike="noStrike" cap="none">
              <a:solidFill>
                <a:srgbClr val="FF9900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-1270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Pumped by energy liberated in a chemical reaction</a:t>
            </a:r>
            <a:endParaRPr lang="en-US" sz="2000" b="1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-1270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ts val="2000"/>
              <a:buFont typeface="Noto Sans Symbols"/>
              <a:buChar char="❖"/>
            </a:pPr>
            <a:r>
              <a:rPr lang="en-US" sz="2000" b="0" i="0" u="none" strike="noStrike" cap="none">
                <a:solidFill>
                  <a:srgbClr val="00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HF (Hydrogen Fluoride ) ⇒ Output wavelength range 2.6 to 3.3 μm</a:t>
            </a:r>
            <a:endParaRPr sz="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-12700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CC00CC"/>
              </a:buClr>
              <a:buSzPts val="2000"/>
              <a:buFont typeface="Noto Sans Symbols"/>
              <a:buChar char="❖"/>
            </a:pPr>
            <a:r>
              <a:rPr lang="en-US" sz="2000" b="0" i="0" u="none" strike="noStrike" cap="none">
                <a:solidFill>
                  <a:srgbClr val="CC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DF (Deuterium Fluoride) </a:t>
            </a:r>
            <a:r>
              <a:rPr lang="en-US" sz="2000" b="0" i="0" u="none" strike="noStrike" cap="none">
                <a:solidFill>
                  <a:srgbClr val="00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⇒</a:t>
            </a:r>
            <a:r>
              <a:rPr lang="en-US" sz="2000" b="0" i="0" u="none" strike="noStrike" cap="none">
                <a:solidFill>
                  <a:srgbClr val="CC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Output wavelength range 3.5 to 4.2 </a:t>
            </a:r>
            <a:r>
              <a:rPr lang="en-US" sz="2000" b="0" i="0" u="none" strike="noStrike" cap="none">
                <a:solidFill>
                  <a:srgbClr val="00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μ</a:t>
            </a:r>
            <a:r>
              <a:rPr lang="en-US" sz="2000" b="0" i="0" u="none" strike="noStrike" cap="none">
                <a:solidFill>
                  <a:srgbClr val="CC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</a:t>
            </a:r>
            <a:endParaRPr sz="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CC"/>
              </a:buClr>
              <a:buSzPts val="2000"/>
              <a:buFont typeface="Georgia" panose="02040502050405020303"/>
              <a:buNone/>
            </a:pPr>
            <a:r>
              <a:rPr lang="en-US" sz="2000" b="0" i="0" u="none" strike="noStrike" cap="none">
                <a:solidFill>
                  <a:srgbClr val="00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	</a:t>
            </a:r>
            <a:endParaRPr sz="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</a:pPr>
            <a:endParaRPr sz="2000" b="0" i="0" u="none" strike="noStrike" cap="none">
              <a:solidFill>
                <a:srgbClr val="0000CC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457200" y="2971800"/>
            <a:ext cx="84582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-1270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 b="0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Primarily developed for military and space applications where pumping</a:t>
            </a:r>
            <a:endParaRPr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None/>
            </a:pPr>
            <a:r>
              <a:rPr lang="en-US" sz="2000" b="0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power in form of electrical energy may not be available.</a:t>
            </a:r>
            <a:endParaRPr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-1270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 b="1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Produces powers of several megawatts (MW)</a:t>
            </a:r>
            <a:endParaRPr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61" name="Google Shape;161;p9"/>
          <p:cNvSpPr/>
          <p:nvPr/>
        </p:nvSpPr>
        <p:spPr>
          <a:xfrm>
            <a:off x="152400" y="4772561"/>
            <a:ext cx="8915400" cy="188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None/>
            </a:pPr>
            <a:r>
              <a:rPr lang="en-US" sz="2000" b="1" i="0" u="sng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HF Lasers</a:t>
            </a:r>
            <a:endParaRPr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-1270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Ingredients</a:t>
            </a: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: molecular Hydrogen and Fluorine gas; He added as buffer gas</a:t>
            </a:r>
            <a:endParaRPr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-1270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Molecular species react at normal temperatures under external excitation such as UV radiations.</a:t>
            </a:r>
            <a:endParaRPr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"/>
          <p:cNvSpPr/>
          <p:nvPr/>
        </p:nvSpPr>
        <p:spPr>
          <a:xfrm>
            <a:off x="304800" y="152400"/>
            <a:ext cx="8458200" cy="1366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5025" tIns="139650" rIns="139650" bIns="177725" anchor="ctr" anchorCtr="0">
            <a:spAutoFit/>
          </a:bodyPr>
          <a:lstStyle/>
          <a:p>
            <a:pPr marL="0" marR="0" lvl="0" indent="-127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Reaction</a:t>
            </a: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; </a:t>
            </a:r>
            <a:r>
              <a:rPr lang="en-US" sz="2000" b="1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Highly Exothermic</a:t>
            </a:r>
            <a:endParaRPr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-1270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Excess energy is equivalent to pumping energy- enormous compared to other forms of pumping energies.</a:t>
            </a: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7" name="Google Shape;167;p10"/>
          <p:cNvSpPr txBox="1"/>
          <p:nvPr/>
        </p:nvSpPr>
        <p:spPr>
          <a:xfrm>
            <a:off x="152400" y="1447800"/>
            <a:ext cx="8763000" cy="1190625"/>
          </a:xfrm>
          <a:prstGeom prst="rect">
            <a:avLst/>
          </a:prstGeom>
          <a:solidFill>
            <a:srgbClr val="8CB3E3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1371600" marR="0" lvl="3" indent="-127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Reaction between atomic and molecular H &amp; F gases</a:t>
            </a:r>
            <a:endParaRPr lang="en-US" sz="20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0" marR="0" lvl="5" indent="-127000" algn="l" rtl="0">
              <a:spcBef>
                <a:spcPts val="69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 panose="02020603050405020304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F+H</a:t>
            </a:r>
            <a:r>
              <a:rPr lang="en-US" sz="1300" b="0" i="0" u="none" strike="noStrike" cap="none" baseline="-250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 </a:t>
            </a:r>
            <a:r>
              <a:rPr lang="en-US" sz="20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→</a:t>
            </a: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HF</a:t>
            </a:r>
            <a:r>
              <a:rPr lang="en-US" sz="1300" b="0" i="0" u="none" strike="noStrike" cap="none" baseline="300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*</a:t>
            </a: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+H	; </a:t>
            </a:r>
            <a:r>
              <a:rPr lang="en-US" sz="20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Δ</a:t>
            </a: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H = -31.7 kcal/mole</a:t>
            </a:r>
            <a:endParaRPr lang="en-US" sz="20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2286000" marR="0" lvl="5" indent="-127000" algn="l" rtl="0">
              <a:spcBef>
                <a:spcPts val="32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 panose="02020603050405020304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H+F</a:t>
            </a:r>
            <a:r>
              <a:rPr lang="en-US" sz="1300" b="0" i="0" u="none" strike="noStrike" cap="none" baseline="-250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  </a:t>
            </a:r>
            <a:r>
              <a:rPr lang="en-US" sz="20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→</a:t>
            </a: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 HF</a:t>
            </a:r>
            <a:r>
              <a:rPr lang="en-US" sz="1300" b="0" i="0" u="none" strike="noStrike" cap="none" baseline="300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* </a:t>
            </a: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+F	; </a:t>
            </a:r>
            <a:r>
              <a:rPr lang="en-US" sz="2000" b="0" i="0" u="none" strike="noStrike" cap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Δ</a:t>
            </a: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H = -97.9 kcal/mole</a:t>
            </a: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8" name="Google Shape;168;p10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363528" y="3124200"/>
            <a:ext cx="3780472" cy="212026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0"/>
          <p:cNvSpPr/>
          <p:nvPr/>
        </p:nvSpPr>
        <p:spPr>
          <a:xfrm>
            <a:off x="152400" y="2667000"/>
            <a:ext cx="5105400" cy="3323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Reaction produces vibrationally excited HF</a:t>
            </a:r>
            <a:r>
              <a:rPr lang="en-US" sz="13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 </a:t>
            </a:r>
            <a:r>
              <a:rPr lang="en-US" sz="20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molecules</a:t>
            </a:r>
            <a:endParaRPr sz="2000" b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 Lasing action</a:t>
            </a:r>
            <a:endParaRPr sz="2000" b="1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1" indent="-1270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Georgia" panose="02040502050405020303"/>
              <a:buChar char=""/>
            </a:pPr>
            <a:r>
              <a:rPr lang="en-US" sz="2000" b="0" i="0" u="none" strike="noStrike" cap="none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End product contains atomic H</a:t>
            </a:r>
            <a:endParaRPr sz="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and F</a:t>
            </a:r>
            <a:endParaRPr sz="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1" indent="-1270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000"/>
              <a:buFont typeface="Georgia" panose="02040502050405020303"/>
              <a:buChar char=""/>
            </a:pPr>
            <a:r>
              <a:rPr lang="en-US" sz="2000" b="0" i="0" u="none" strike="noStrike" cap="none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Once reaction starts, it continue until all the molecular H</a:t>
            </a:r>
            <a:r>
              <a:rPr lang="en-US" sz="1300" b="0" i="0" u="none" strike="noStrike" cap="none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2000" b="0" i="0" u="none" strike="noStrike" cap="none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&amp; F</a:t>
            </a:r>
            <a:r>
              <a:rPr lang="en-US" sz="1300" b="0" i="0" u="none" strike="noStrike" cap="none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2000" b="0" i="0" u="none" strike="noStrike" cap="none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are consumed.</a:t>
            </a: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0" name="Google Shape;170;p10"/>
          <p:cNvSpPr/>
          <p:nvPr/>
        </p:nvSpPr>
        <p:spPr>
          <a:xfrm>
            <a:off x="457200" y="6153090"/>
            <a:ext cx="7924800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Main Application</a:t>
            </a: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: High power weapons on battle field or in space.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type="title"/>
          </p:nvPr>
        </p:nvSpPr>
        <p:spPr>
          <a:xfrm>
            <a:off x="457200" y="73813"/>
            <a:ext cx="8229600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 panose="02040502050405020303"/>
              <a:buNone/>
            </a:pPr>
            <a:r>
              <a:rPr lang="en-US" sz="3200" b="1" i="1"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Carbon Dioxide (CO2 ) Laser</a:t>
            </a:r>
            <a:endParaRPr sz="3200" b="1" i="1"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97" name="Google Shape;97;p2"/>
          <p:cNvSpPr/>
          <p:nvPr/>
        </p:nvSpPr>
        <p:spPr>
          <a:xfrm>
            <a:off x="609600" y="990600"/>
            <a:ext cx="7924800" cy="4329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76555" marR="0" lvl="0" indent="-33909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oto Sans Symbols"/>
              <a:buChar char="❑"/>
            </a:pPr>
            <a:r>
              <a:rPr lang="en-US" sz="2400" b="1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CO</a:t>
            </a:r>
            <a:r>
              <a:rPr lang="en-US" sz="2400" b="1" i="0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2400" b="1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laser</a:t>
            </a:r>
            <a:r>
              <a:rPr lang="en-US" sz="24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: One of the most powerful &amp; efficient lasers</a:t>
            </a:r>
            <a:endParaRPr lang="en-US" sz="24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561340" marR="0" lvl="1" indent="-238125" algn="just" rtl="0">
              <a:lnSpc>
                <a:spcPct val="150000"/>
              </a:lnSpc>
              <a:spcBef>
                <a:spcPts val="162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en-US" sz="2400" b="1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A four level molecular laser</a:t>
            </a:r>
            <a:endParaRPr sz="24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724535" marR="0" lvl="2" indent="-187960" algn="just" rtl="0">
              <a:lnSpc>
                <a:spcPct val="150000"/>
              </a:lnSpc>
              <a:spcBef>
                <a:spcPts val="121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Operates on a set of vibrational-rotational transitions</a:t>
            </a:r>
            <a:endParaRPr lang="en-US"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724535" marR="0" lvl="2" indent="-187960" algn="just" rtl="0">
              <a:lnSpc>
                <a:spcPct val="150000"/>
              </a:lnSpc>
              <a:spcBef>
                <a:spcPts val="121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Output in mid IR-region at 10.6 μm and 9.6 μm</a:t>
            </a:r>
            <a:endParaRPr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724535" marR="0" lvl="2" indent="-187960" algn="just" rtl="0">
              <a:lnSpc>
                <a:spcPct val="150000"/>
              </a:lnSpc>
              <a:spcBef>
                <a:spcPts val="119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 panose="02020603050405020304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Both CW and pulsed modes</a:t>
            </a: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;</a:t>
            </a:r>
            <a:endParaRPr lang="en-US"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724535" marR="0" lvl="2" indent="-187960" algn="just" rtl="0">
              <a:lnSpc>
                <a:spcPct val="150000"/>
              </a:lnSpc>
              <a:spcBef>
                <a:spcPts val="119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 panose="02020603050405020304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CW power output &gt;100kW and pulsed energies as much as 10kJ</a:t>
            </a:r>
            <a:endParaRPr lang="en-US"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457200" y="73813"/>
            <a:ext cx="8229600" cy="505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33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eorgia" panose="02040502050405020303"/>
              <a:buNone/>
            </a:pPr>
            <a:r>
              <a:rPr lang="en-US" sz="3200" b="1" i="1"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Carbon Dioxide (CO2 ) Laser</a:t>
            </a:r>
            <a:endParaRPr sz="3200" b="1" i="1"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228600" y="685800"/>
            <a:ext cx="5638800" cy="3801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rgbClr val="00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Energy levels of CO</a:t>
            </a:r>
            <a:r>
              <a:rPr lang="en-US" sz="2400" b="1" i="0" u="none" strike="noStrike" cap="none" baseline="-25000">
                <a:solidFill>
                  <a:srgbClr val="00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2400" b="1" i="0" u="none" strike="noStrike" cap="none">
                <a:solidFill>
                  <a:srgbClr val="00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molecules</a:t>
            </a:r>
            <a:endParaRPr sz="24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608965" lvl="0" indent="-1270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Complex energy spectrum of molecules.</a:t>
            </a:r>
            <a:endParaRPr lang="en-US" sz="20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0" marR="608965" lvl="0" indent="-1270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Three independent vibrational oscillations – 	</a:t>
            </a:r>
            <a:r>
              <a:rPr lang="en-US" sz="2000" b="1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Vibrational modes</a:t>
            </a: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.</a:t>
            </a:r>
            <a:endParaRPr lang="en-US" sz="20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3" indent="-1270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 panose="02020603050405020304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Stretching mode, </a:t>
            </a:r>
            <a:endParaRPr lang="en-US" sz="20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3" indent="-1270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 panose="02020603050405020304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Bending mode and </a:t>
            </a:r>
            <a:endParaRPr lang="en-US" sz="20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marR="0" lvl="3" indent="-12700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 panose="02020603050405020304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Asymmetric stretching mode</a:t>
            </a:r>
            <a:endParaRPr sz="20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pic>
        <p:nvPicPr>
          <p:cNvPr id="104" name="Google Shape;104;p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819078" y="762000"/>
            <a:ext cx="3248722" cy="350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3"/>
          <p:cNvSpPr/>
          <p:nvPr/>
        </p:nvSpPr>
        <p:spPr>
          <a:xfrm>
            <a:off x="152400" y="4419600"/>
            <a:ext cx="8763000" cy="2451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50520" marR="193040" lvl="0" indent="-338455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❖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Each mode is quantized; molecules can  have 0,1,2 units of vibrational energy in  each mode</a:t>
            </a:r>
            <a:endParaRPr lang="en-US"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193040" lvl="0" indent="-338455" algn="l" rtl="0">
              <a:lnSpc>
                <a:spcPct val="150000"/>
              </a:lnSpc>
              <a:spcBef>
                <a:spcPts val="385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❖"/>
            </a:pPr>
            <a:r>
              <a:rPr lang="en-US" sz="20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Each energy state represented by three quantum numbers (m n q)  represent  the amount of energy associated with each mode. e.g.. </a:t>
            </a:r>
            <a:r>
              <a:rPr lang="en-US" sz="2000" b="0" i="0" u="none" strike="noStrike" cap="none">
                <a:solidFill>
                  <a:srgbClr val="00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(0 2 0) pure Bending Mode with two units of energy. </a:t>
            </a:r>
            <a:endParaRPr sz="20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4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57200" y="1371600"/>
            <a:ext cx="7467600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4"/>
          <p:cNvSpPr/>
          <p:nvPr/>
        </p:nvSpPr>
        <p:spPr>
          <a:xfrm>
            <a:off x="76200" y="228600"/>
            <a:ext cx="8458200" cy="800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75590" marR="0" lvl="0" indent="-2381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A discharge tube having a bore of cross-section 1.5 cm</a:t>
            </a:r>
            <a:r>
              <a:rPr lang="en-US" sz="1800" b="0" i="0" u="none" strike="noStrike" cap="none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&amp; length  about 26 cm</a:t>
            </a:r>
            <a:endParaRPr lang="en-US" sz="18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275590" marR="0" lvl="0" indent="-238125" algn="l" rtl="0">
              <a:lnSpc>
                <a:spcPct val="100000"/>
              </a:lnSpc>
              <a:spcBef>
                <a:spcPts val="119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Tube filled with a mixture of CO</a:t>
            </a:r>
            <a:r>
              <a:rPr lang="en-US" sz="1800" b="0" i="0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, N</a:t>
            </a:r>
            <a:r>
              <a:rPr lang="en-US" sz="1800" b="0" i="0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&amp; He gases in 1:4:5  proportions.</a:t>
            </a:r>
            <a:endParaRPr sz="18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12" name="Google Shape;112;p4"/>
          <p:cNvSpPr/>
          <p:nvPr/>
        </p:nvSpPr>
        <p:spPr>
          <a:xfrm>
            <a:off x="0" y="5029200"/>
            <a:ext cx="8763000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28930" marR="0" lvl="0" indent="-23812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 panose="02040502050405020303"/>
              <a:buChar char="•"/>
            </a:pPr>
            <a:r>
              <a:rPr lang="en-US" sz="1800" b="0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A high DC voltage causes an electric discharge to pass through the tube</a:t>
            </a:r>
            <a:endParaRPr lang="en-US" sz="1800" b="0" i="1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28930" marR="0" lvl="0" indent="-238125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 panose="02040502050405020303"/>
              <a:buChar char="•"/>
            </a:pPr>
            <a:r>
              <a:rPr lang="en-US" sz="1800" b="0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Discharge breaks down CO</a:t>
            </a:r>
            <a:r>
              <a:rPr lang="en-US" sz="1800" b="0" i="1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1800" b="0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molecules to O &amp; CO</a:t>
            </a:r>
            <a:endParaRPr lang="en-US" sz="1800" b="0" i="1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28930" marR="281940" lvl="0" indent="-238125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 panose="02040502050405020303"/>
              <a:buChar char="•"/>
            </a:pPr>
            <a:r>
              <a:rPr lang="en-US" sz="1800" b="0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A small amount of water vapor added to gaseous mixture to regenerate  CO</a:t>
            </a:r>
            <a:r>
              <a:rPr lang="en-US" sz="1800" b="0" i="1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1800" b="0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gas.</a:t>
            </a:r>
            <a:endParaRPr sz="1800" b="0" i="1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5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914400" y="1295400"/>
            <a:ext cx="675409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5"/>
          <p:cNvSpPr/>
          <p:nvPr/>
        </p:nvSpPr>
        <p:spPr>
          <a:xfrm>
            <a:off x="381000" y="533400"/>
            <a:ext cx="8534400" cy="800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75590" marR="273685" lvl="0" indent="-23812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</a:pP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In CO</a:t>
            </a:r>
            <a:r>
              <a:rPr lang="en-US" sz="1800" b="0" i="0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laser, N</a:t>
            </a:r>
            <a:r>
              <a:rPr lang="en-US" sz="1800" b="0" i="0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plays the  same role as He in He-Ne  laser</a:t>
            </a:r>
            <a:endParaRPr sz="18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275590" marR="211455" lvl="0" indent="-238125" algn="just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Clr>
                <a:srgbClr val="0000FF"/>
              </a:buClr>
              <a:buSzPts val="1800"/>
              <a:buFont typeface="Noto Sans Symbols"/>
              <a:buChar char="▪"/>
            </a:pPr>
            <a:r>
              <a:rPr lang="en-US" sz="1800" b="0" i="0" u="none" strike="noStrike" cap="none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Readily transfer of energy  by N</a:t>
            </a:r>
            <a:r>
              <a:rPr lang="en-US" sz="1800" b="0" i="0" u="none" strike="noStrike" cap="none" baseline="-250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to CO</a:t>
            </a:r>
            <a:r>
              <a:rPr lang="en-US" sz="1800" b="0" i="0" u="none" strike="noStrike" cap="none" baseline="-250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molecules in  resonant collisions.</a:t>
            </a:r>
            <a:endParaRPr sz="18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19" name="Google Shape;119;p5"/>
          <p:cNvSpPr/>
          <p:nvPr/>
        </p:nvSpPr>
        <p:spPr>
          <a:xfrm>
            <a:off x="2209800" y="5334000"/>
            <a:ext cx="39624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-114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❖"/>
            </a:pPr>
            <a:r>
              <a:rPr lang="en-US" sz="1800" b="1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Lasing transitions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:</a:t>
            </a:r>
            <a:endParaRPr lang="en-US" sz="18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endParaRPr sz="18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1" indent="-114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 panose="02040502050405020303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</a:t>
            </a:r>
            <a:r>
              <a:rPr lang="en-US" sz="1800" b="0" i="0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5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→E</a:t>
            </a:r>
            <a:r>
              <a:rPr lang="en-US" sz="1800" b="0" i="0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4  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transitions at 10.6 µm ; </a:t>
            </a:r>
            <a:endParaRPr lang="en-US" sz="18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0" marR="0" lvl="1" indent="-1143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eorgia" panose="02040502050405020303"/>
              <a:buChar char="•"/>
            </a:pP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</a:t>
            </a:r>
            <a:r>
              <a:rPr lang="en-US" sz="1800" b="0" i="0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5 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→ E</a:t>
            </a:r>
            <a:r>
              <a:rPr lang="en-US" sz="1800" b="0" i="0" u="none" strike="noStrike" cap="none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3 </a:t>
            </a:r>
            <a:r>
              <a:rPr lang="en-US" sz="1800" b="0" i="0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transitions at 9.6 µm</a:t>
            </a:r>
            <a:endParaRPr sz="1800" b="0" i="0" u="none" strike="noStrike" cap="none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20" name="Google Shape;120;p5"/>
          <p:cNvSpPr/>
          <p:nvPr/>
        </p:nvSpPr>
        <p:spPr>
          <a:xfrm>
            <a:off x="3429000" y="3429000"/>
            <a:ext cx="1828800" cy="880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1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CO2 at E4 &amp; E3 drops to E2 through inelastic collision with He atoms</a:t>
            </a:r>
            <a:endParaRPr lang="en-US" sz="16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6858000" y="4114800"/>
            <a:ext cx="1981200" cy="68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1" indent="0" algn="just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He-atoms help to depopulate level E</a:t>
            </a:r>
            <a:r>
              <a:rPr lang="en-US" sz="1600" b="0" i="0" u="none" strike="noStrike" cap="none" baseline="-25000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2 </a:t>
            </a:r>
            <a:r>
              <a:rPr lang="en-US" sz="1600" b="0" i="0" u="none" strike="noStrike" cap="none">
                <a:solidFill>
                  <a:schemeClr val="dk1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through collisions.</a:t>
            </a:r>
            <a:endParaRPr sz="1600" b="0" i="0" u="none" strike="noStrike" cap="none">
              <a:solidFill>
                <a:schemeClr val="dk1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gb03e969d9c_0_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52400" y="152400"/>
            <a:ext cx="8839201" cy="566012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b03e969d9c_0_0"/>
          <p:cNvSpPr txBox="1"/>
          <p:nvPr/>
        </p:nvSpPr>
        <p:spPr>
          <a:xfrm>
            <a:off x="1432050" y="5812525"/>
            <a:ext cx="7356900" cy="8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  <a:t>1</a:t>
            </a:r>
            <a:r>
              <a:rPr lang="en-US" sz="1500"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9 Applications on Luxinar Co2 Lasers on a car </a:t>
            </a:r>
            <a:endParaRPr sz="1500"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pic>
        <p:nvPicPr>
          <p:cNvPr id="129" name="Google Shape;129;gb03e969d9c_0_0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621825" y="3629425"/>
            <a:ext cx="1369776" cy="85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gb03e969d9c_0_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464375" y="5051352"/>
            <a:ext cx="1459725" cy="97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6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410200" y="1219200"/>
            <a:ext cx="3726818" cy="33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6"/>
          <p:cNvSpPr/>
          <p:nvPr/>
        </p:nvSpPr>
        <p:spPr>
          <a:xfrm>
            <a:off x="2453529" y="238775"/>
            <a:ext cx="4701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i="1" u="none" strike="noStrike" cap="none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Excimer Lasers</a:t>
            </a:r>
            <a:endParaRPr sz="2800" b="1" i="1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457200" y="838200"/>
            <a:ext cx="82296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00355" marR="0" lvl="0" indent="-28829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40"/>
              <a:buFont typeface="Noto Sans Symbols"/>
              <a:buChar char="❖"/>
            </a:pPr>
            <a:r>
              <a:rPr lang="en-US" sz="18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First demonstrated in mid 1970s; </a:t>
            </a:r>
            <a:r>
              <a:rPr lang="en-US" sz="1800"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Most powerful UV laser</a:t>
            </a:r>
            <a:endParaRPr sz="18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" name="Text Box 0"/>
          <p:cNvSpPr txBox="1"/>
          <p:nvPr/>
        </p:nvSpPr>
        <p:spPr>
          <a:xfrm>
            <a:off x="0" y="1595755"/>
            <a:ext cx="439928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**Active Medium with Diatomic Molecules:*</a:t>
            </a: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- *</a:t>
            </a:r>
            <a:r>
              <a:rPr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*Ground and Excited States:</a:t>
            </a: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**</a:t>
            </a: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Diatomic molecules form an active medium in the excited state.</a:t>
            </a: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In the ground state, they exist as repelling monomers.</a:t>
            </a: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- *</a:t>
            </a:r>
            <a:r>
              <a:rPr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*Excitation and Forces:*</a:t>
            </a: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Excitation changes atomic states, leading to attractive forces.</a:t>
            </a: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- **Excimers:**</a:t>
            </a:r>
            <a:endParaRPr b="1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Molecules in the excited state, known as Excimers.</a:t>
            </a: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- *</a:t>
            </a:r>
            <a:r>
              <a:rPr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*Binding Inert Gases:*</a:t>
            </a: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endParaRPr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Inert gas atoms can bind to molecules with added energy.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"/>
          <p:cNvSpPr/>
          <p:nvPr/>
        </p:nvSpPr>
        <p:spPr>
          <a:xfrm>
            <a:off x="152400" y="381000"/>
            <a:ext cx="8686800" cy="5321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sz="2000"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- **Excimer State:**</a:t>
            </a:r>
            <a:endParaRPr sz="2000" b="1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A metastable state with multiple vibrational levels.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-</a:t>
            </a:r>
            <a:r>
              <a:rPr sz="2000"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**Excitation Process:**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- Short, intense electric discharge through desired gas mixture.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- Electrons transfer energy, creating excited molecules.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sz="2000"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- **Population Inversion and Laser Operation:**</a:t>
            </a:r>
            <a:endParaRPr sz="2000" b="1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Population inversion occurs as atoms form excited-state molecules.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Molecules dropping to lower levels separate into atoms, leaving lower levels vacant.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50520" marR="0" lvl="0" indent="-33845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❖"/>
            </a:pPr>
            <a:r>
              <a:rPr sz="2000" b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- **Excimer Lasers:**</a:t>
            </a:r>
            <a:endParaRPr sz="2000" b="1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High gain, no cavity mirrors needed.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12065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  - Uses one fully reflective mirror in the rear and an unsilvered transparent window as the output mirror.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/>
          <p:nvPr/>
        </p:nvSpPr>
        <p:spPr>
          <a:xfrm>
            <a:off x="1712384" y="361890"/>
            <a:ext cx="5602816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50190" marR="0" lvl="0" indent="-23812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1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Examples of active medium for Excimers</a:t>
            </a:r>
            <a:endParaRPr sz="2000" b="1" i="1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304800" y="1143000"/>
            <a:ext cx="4114800" cy="2554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29565" marR="0" lvl="0" indent="-2387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An excited rare gas dimers; Ar</a:t>
            </a:r>
            <a:r>
              <a:rPr lang="en-US" sz="2000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</a:t>
            </a:r>
            <a:r>
              <a:rPr lang="en-US" sz="2000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, Kr</a:t>
            </a:r>
            <a:r>
              <a:rPr lang="en-US" sz="2000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</a:t>
            </a:r>
            <a:r>
              <a:rPr lang="en-US" sz="2000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, Xe</a:t>
            </a:r>
            <a:r>
              <a:rPr lang="en-US" sz="2000" baseline="-25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2</a:t>
            </a:r>
            <a:r>
              <a:rPr lang="en-US" sz="2000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29565" marR="0" lvl="0" indent="-238760" algn="l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A rare gas oxides; ArO</a:t>
            </a:r>
            <a:r>
              <a:rPr lang="en-US" sz="2000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, KrO</a:t>
            </a:r>
            <a:r>
              <a:rPr lang="en-US" sz="2000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, XeO</a:t>
            </a:r>
            <a:r>
              <a:rPr lang="en-US" sz="2000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329565" marR="143510" lvl="0" indent="-238125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eorgia" panose="02040502050405020303"/>
              <a:buChar char="•"/>
            </a:pP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A rare gas atoms in combination with a halide;  ArF</a:t>
            </a:r>
            <a:r>
              <a:rPr lang="en-US" sz="2000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, KrF</a:t>
            </a:r>
            <a:r>
              <a:rPr lang="en-US" sz="2000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r>
              <a:rPr lang="en-US" sz="2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, XeCl</a:t>
            </a:r>
            <a:r>
              <a:rPr lang="en-US" sz="2000" baseline="30000">
                <a:solidFill>
                  <a:schemeClr val="dk1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*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304800" y="4607590"/>
            <a:ext cx="8153400" cy="2098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rgbClr val="CC00CC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Major Applications:</a:t>
            </a:r>
            <a:endParaRPr sz="20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464185" marR="0" lvl="0" indent="-238125" algn="just" rtl="0">
              <a:lnSpc>
                <a:spcPct val="100000"/>
              </a:lnSpc>
              <a:spcBef>
                <a:spcPts val="950"/>
              </a:spcBef>
              <a:spcAft>
                <a:spcPts val="0"/>
              </a:spcAft>
              <a:buClr>
                <a:srgbClr val="0000FF"/>
              </a:buClr>
              <a:buSzPts val="1800"/>
              <a:buFont typeface="Georgia" panose="02040502050405020303"/>
              <a:buChar char="•"/>
            </a:pPr>
            <a:r>
              <a:rPr lang="en-US" sz="18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Mainly used in </a:t>
            </a:r>
            <a:r>
              <a:rPr lang="en-US" sz="1800" b="1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refractive vision correction </a:t>
            </a:r>
            <a:r>
              <a:rPr lang="en-US" sz="18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of Eye (LASIK,PRK)</a:t>
            </a:r>
            <a:endParaRPr sz="18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464185" marR="0" lvl="0" indent="-238125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FF"/>
              </a:buClr>
              <a:buSzPts val="1800"/>
              <a:buFont typeface="Georgia" panose="02040502050405020303"/>
              <a:buChar char="•"/>
            </a:pPr>
            <a:r>
              <a:rPr lang="en-US" sz="18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Manufacturing of semiconductor devices, Photolithography</a:t>
            </a:r>
            <a:endParaRPr sz="18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464185" marR="0" lvl="0" indent="-238125" algn="just" rtl="0">
              <a:lnSpc>
                <a:spcPct val="100000"/>
              </a:lnSpc>
              <a:spcBef>
                <a:spcPts val="1205"/>
              </a:spcBef>
              <a:spcAft>
                <a:spcPts val="0"/>
              </a:spcAft>
              <a:buClr>
                <a:srgbClr val="0000FF"/>
              </a:buClr>
              <a:buSzPts val="1800"/>
              <a:buFont typeface="Georgia" panose="02040502050405020303"/>
              <a:buChar char="•"/>
            </a:pPr>
            <a:r>
              <a:rPr lang="en-US" sz="18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Material processing</a:t>
            </a:r>
            <a:endParaRPr sz="18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  <a:p>
            <a:pPr marL="464185" marR="0" lvl="0" indent="-238125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FF"/>
              </a:buClr>
              <a:buSzPts val="1800"/>
              <a:buFont typeface="Georgia" panose="02040502050405020303"/>
              <a:buChar char="•"/>
            </a:pPr>
            <a:r>
              <a:rPr lang="en-US" sz="1800">
                <a:solidFill>
                  <a:srgbClr val="0000FF"/>
                </a:solidFill>
                <a:latin typeface="Georgia" panose="02040502050405020303"/>
                <a:ea typeface="Georgia" panose="02040502050405020303"/>
                <a:cs typeface="Georgia" panose="02040502050405020303"/>
                <a:sym typeface="Georgia" panose="02040502050405020303"/>
              </a:rPr>
              <a:t>Pumping of dye lasers</a:t>
            </a:r>
            <a:endParaRPr sz="1800">
              <a:solidFill>
                <a:schemeClr val="dk1"/>
              </a:solidFill>
              <a:latin typeface="Georgia" panose="02040502050405020303"/>
              <a:ea typeface="Georgia" panose="02040502050405020303"/>
              <a:cs typeface="Georgia" panose="02040502050405020303"/>
              <a:sym typeface="Georgia" panose="02040502050405020303"/>
            </a:endParaRPr>
          </a:p>
        </p:txBody>
      </p:sp>
      <p:pic>
        <p:nvPicPr>
          <p:cNvPr id="154" name="Google Shape;154;p8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4793974" y="1143000"/>
            <a:ext cx="3664226" cy="2613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4121</Words>
  <Application>WPS Presentation</Application>
  <PresentationFormat/>
  <Paragraphs>126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3" baseType="lpstr">
      <vt:lpstr>Arial</vt:lpstr>
      <vt:lpstr>SimSun</vt:lpstr>
      <vt:lpstr>Wingdings</vt:lpstr>
      <vt:lpstr>Arial</vt:lpstr>
      <vt:lpstr>Calibri</vt:lpstr>
      <vt:lpstr>Georgia</vt:lpstr>
      <vt:lpstr>Noto Sans Symbols</vt:lpstr>
      <vt:lpstr>AMGDT</vt:lpstr>
      <vt:lpstr>Times New Roman</vt:lpstr>
      <vt:lpstr>Microsoft YaHei</vt:lpstr>
      <vt:lpstr>Arial Unicode MS</vt:lpstr>
      <vt:lpstr>Office Theme</vt:lpstr>
      <vt:lpstr>“Laser Technology and Applications”  16B1NPH533 Lecture 38 </vt:lpstr>
      <vt:lpstr>Carbon Dioxide (CO2 ) Laser</vt:lpstr>
      <vt:lpstr>Carbon Dioxide (CO2 ) Laser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“Laser Technology and Applications”  16B1NPH533 Lecture 38 </dc:title>
  <dc:creator>Dhirendra</dc:creator>
  <cp:lastModifiedBy>RAHI AGARWAL 9921103145</cp:lastModifiedBy>
  <cp:revision>2</cp:revision>
  <dcterms:created xsi:type="dcterms:W3CDTF">2023-12-11T13:54:00Z</dcterms:created>
  <dcterms:modified xsi:type="dcterms:W3CDTF">2023-12-11T19:50:46Z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08BC7D68323B429CB7FB24E1CFEA776C</vt:lpwstr>
  </property>
  <property fmtid="{D5CDD505-2E9C-101B-9397-08002B2CF9AE}" pid="3" name="KSOProductBuildVer">
    <vt:lpwstr>1033-11.2.0.11537</vt:lpwstr>
  </property>
</Properties>
</file>